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4" r:id="rId21"/>
    <p:sldId id="312" r:id="rId22"/>
    <p:sldId id="315" r:id="rId23"/>
    <p:sldId id="316" r:id="rId24"/>
    <p:sldId id="325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0" autoAdjust="0"/>
    <p:restoredTop sz="79391" autoAdjust="0"/>
  </p:normalViewPr>
  <p:slideViewPr>
    <p:cSldViewPr>
      <p:cViewPr varScale="1">
        <p:scale>
          <a:sx n="59" d="100"/>
          <a:sy n="59" d="100"/>
        </p:scale>
        <p:origin x="172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42C25-F769-4674-B256-65935911E6CE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738BF-FE4D-4E96-9B74-1250B1717D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1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 noRot="1" noChangeAspect="1"/>
          </p:cNvSpPr>
          <p:nvPr>
            <p:ph type="body" idx="1"/>
          </p:nvPr>
        </p:nvSpPr>
        <p:spPr bwMode="auto">
          <a:noFill/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8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1- Contrast</a:t>
            </a:r>
            <a:r>
              <a:rPr lang="en-US" dirty="0" smtClean="0"/>
              <a:t>: Contrast is a measure of intensity contrast between a pixel and its neighbor over the entire image. </a:t>
            </a:r>
            <a:r>
              <a:rPr lang="en-US" b="1" dirty="0" smtClean="0"/>
              <a:t>If the image is constant</a:t>
            </a:r>
            <a:r>
              <a:rPr lang="en-US" dirty="0" smtClean="0"/>
              <a:t>, </a:t>
            </a:r>
            <a:r>
              <a:rPr lang="en-US" b="1" dirty="0" smtClean="0"/>
              <a:t>contrast equal 0 </a:t>
            </a:r>
            <a:r>
              <a:rPr lang="en-US" dirty="0" smtClean="0"/>
              <a:t>while </a:t>
            </a:r>
            <a:r>
              <a:rPr lang="en-US" b="1" dirty="0" smtClean="0"/>
              <a:t>the biggest value</a:t>
            </a:r>
            <a:r>
              <a:rPr lang="en-US" dirty="0" smtClean="0"/>
              <a:t> can be obtained </a:t>
            </a:r>
            <a:r>
              <a:rPr lang="en-US" b="1" dirty="0" smtClean="0"/>
              <a:t>when the image is a random intensity image </a:t>
            </a:r>
            <a:r>
              <a:rPr lang="en-US" dirty="0" smtClean="0"/>
              <a:t>and that pixel intensity and neighbor intensity are very different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2- Energy: </a:t>
            </a:r>
            <a:r>
              <a:rPr lang="en-US" dirty="0" smtClean="0"/>
              <a:t>Energy is a measure of uniformity where is </a:t>
            </a:r>
            <a:r>
              <a:rPr lang="en-US" b="1" dirty="0" smtClean="0"/>
              <a:t>maximum</a:t>
            </a:r>
            <a:r>
              <a:rPr lang="en-US" dirty="0" smtClean="0"/>
              <a:t> when the </a:t>
            </a:r>
            <a:r>
              <a:rPr lang="en-US" b="1" dirty="0" smtClean="0"/>
              <a:t>image is constant</a:t>
            </a:r>
          </a:p>
          <a:p>
            <a:r>
              <a:rPr lang="en-US" dirty="0" smtClean="0"/>
              <a:t>also called Uniformity . measures the textural uniformity that is pixel pair repetitions. It detects disorders in textures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3- Homogeneity:</a:t>
            </a:r>
            <a:r>
              <a:rPr lang="en-US" dirty="0" smtClean="0"/>
              <a:t> Homogeneity measures the spatial closeness of the distribution of the co-occurrence matrix. </a:t>
            </a:r>
            <a:r>
              <a:rPr lang="en-US" b="1" dirty="0" smtClean="0"/>
              <a:t>Homogeneity equal 0 </a:t>
            </a:r>
            <a:r>
              <a:rPr lang="en-US" dirty="0" smtClean="0"/>
              <a:t>when the </a:t>
            </a:r>
            <a:r>
              <a:rPr lang="en-US" b="1" dirty="0" smtClean="0"/>
              <a:t>distribution of the </a:t>
            </a:r>
            <a:r>
              <a:rPr lang="en-US" b="1" dirty="0" err="1" smtClean="0"/>
              <a:t>cooccurrence</a:t>
            </a:r>
            <a:r>
              <a:rPr lang="en-US" b="1" dirty="0" smtClean="0"/>
              <a:t> matrix is uniform </a:t>
            </a:r>
            <a:r>
              <a:rPr lang="en-US" dirty="0" smtClean="0"/>
              <a:t>and </a:t>
            </a:r>
            <a:r>
              <a:rPr lang="en-US" b="1" dirty="0" smtClean="0"/>
              <a:t>1 when the distribution is only on the diagonal of the matrix</a:t>
            </a:r>
          </a:p>
          <a:p>
            <a:endParaRPr lang="en-US" b="1" dirty="0" smtClean="0"/>
          </a:p>
          <a:p>
            <a:r>
              <a:rPr lang="en-US" b="1" dirty="0" smtClean="0"/>
              <a:t>4- Entropy:</a:t>
            </a:r>
            <a:r>
              <a:rPr lang="en-US" dirty="0" smtClean="0"/>
              <a:t> Entropy </a:t>
            </a:r>
            <a:r>
              <a:rPr lang="en-US" b="1" dirty="0" smtClean="0"/>
              <a:t>measures the randomness </a:t>
            </a:r>
            <a:r>
              <a:rPr lang="en-US" dirty="0" smtClean="0"/>
              <a:t>of the elements of the co-occurrence matrix. Entropy is </a:t>
            </a:r>
            <a:r>
              <a:rPr lang="en-US" b="1" dirty="0" smtClean="0"/>
              <a:t>maximum</a:t>
            </a:r>
            <a:r>
              <a:rPr lang="en-US" dirty="0" smtClean="0"/>
              <a:t> when </a:t>
            </a:r>
            <a:r>
              <a:rPr lang="en-US" b="1" dirty="0" smtClean="0"/>
              <a:t>elements in the matrix are equal</a:t>
            </a:r>
            <a:r>
              <a:rPr lang="en-US" dirty="0" smtClean="0"/>
              <a:t> while is equal to </a:t>
            </a:r>
            <a:r>
              <a:rPr lang="en-US" b="1" dirty="0" smtClean="0"/>
              <a:t>0</a:t>
            </a:r>
            <a:r>
              <a:rPr lang="en-US" dirty="0" smtClean="0"/>
              <a:t> if all </a:t>
            </a:r>
            <a:r>
              <a:rPr lang="en-US" b="1" dirty="0" smtClean="0"/>
              <a:t>elements are different.</a:t>
            </a:r>
          </a:p>
          <a:p>
            <a:r>
              <a:rPr lang="en-US" dirty="0" smtClean="0"/>
              <a:t>measures the disorder or complexity of an image. </a:t>
            </a:r>
          </a:p>
          <a:p>
            <a:r>
              <a:rPr lang="en-US" dirty="0" smtClean="0"/>
              <a:t>The entropy is large when the image is not texturally uniform and many GLCM elements have very small values. Complex textures tend to have high entropy</a:t>
            </a:r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00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03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608ECE-AEB9-4F5B-A4B1-49B612F1DFAC}" type="datetime1">
              <a:rPr lang="en-US"/>
              <a:pPr/>
              <a:t>12/1/2018</a:t>
            </a:fld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8D276-A137-48D5-9E87-83A9AA8696AB}" type="slidenum">
              <a:rPr lang="en-US"/>
              <a:pPr/>
              <a:t>26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GLCM: gray level co-</a:t>
            </a:r>
            <a:r>
              <a:rPr lang="en-US" dirty="0" err="1" smtClean="0"/>
              <a:t>ocurrence</a:t>
            </a:r>
            <a:r>
              <a:rPr lang="en-US" dirty="0" smtClean="0"/>
              <a:t> matrix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5598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4FE13E-8A12-4990-8F17-F88A78BA9AB3}" type="slidenum">
              <a:rPr lang="en-US">
                <a:latin typeface="Arial" pitchFamily="34" charset="0"/>
              </a:rPr>
              <a:pPr/>
              <a:t>27</a:t>
            </a:fld>
            <a:endParaRPr lang="en-US">
              <a:latin typeface="Arial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Textures are made up of repeated local patterns, so: – Find the patterns </a:t>
            </a:r>
          </a:p>
          <a:p>
            <a:pPr eaLnBrk="1" hangingPunct="1"/>
            <a:r>
              <a:rPr lang="en-US" dirty="0" smtClean="0"/>
              <a:t>• Use filters that look like patterns (spots, bars, raw patches…) </a:t>
            </a:r>
          </a:p>
          <a:p>
            <a:pPr eaLnBrk="1" hangingPunct="1"/>
            <a:r>
              <a:rPr lang="en-US" dirty="0" smtClean="0"/>
              <a:t>• Consider magnitude of response 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703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4CCF87-3B51-4F49-A713-336A5EBB3C0A}" type="slidenum">
              <a:rPr lang="en-US">
                <a:latin typeface="Arial" pitchFamily="34" charset="0"/>
              </a:rPr>
              <a:pPr/>
              <a:t>28</a:t>
            </a:fld>
            <a:endParaRPr lang="en-US">
              <a:latin typeface="Arial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L5 vector gives a center-weighted local average. </a:t>
            </a:r>
          </a:p>
          <a:p>
            <a:pPr eaLnBrk="1" hangingPunct="1"/>
            <a:r>
              <a:rPr lang="en-US" dirty="0" smtClean="0"/>
              <a:t>The E5 vector detects edges, </a:t>
            </a:r>
          </a:p>
          <a:p>
            <a:pPr eaLnBrk="1" hangingPunct="1"/>
            <a:r>
              <a:rPr lang="en-US" dirty="0" smtClean="0"/>
              <a:t>the S5 vector detects spots, and </a:t>
            </a:r>
          </a:p>
          <a:p>
            <a:pPr eaLnBrk="1" hangingPunct="1"/>
            <a:r>
              <a:rPr lang="en-US" dirty="0" smtClean="0"/>
              <a:t>the R5 vector detects ripples.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0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BC2127-62D7-450F-B6DE-2F66F4E3AF25}" type="slidenum">
              <a:rPr lang="en-US">
                <a:latin typeface="Arial" pitchFamily="34" charset="0"/>
              </a:rPr>
              <a:pPr/>
              <a:t>29</a:t>
            </a:fld>
            <a:endParaRPr lang="en-US">
              <a:latin typeface="Arial" pitchFamily="34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9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7ED9A-5389-4295-8638-586150C7F922}" type="slidenum">
              <a:rPr lang="en-US">
                <a:latin typeface="Arial" pitchFamily="34" charset="0"/>
              </a:rPr>
              <a:pPr/>
              <a:t>30</a:t>
            </a:fld>
            <a:endParaRPr lang="en-US">
              <a:latin typeface="Arial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Step 1: The first step in Laws' procedure is to remove effects of illumination by moving a small window around the image, and subtracting the local average from each pixel, to produce a preprocessed image, in which the average intensity of each neighborhood is near to zero.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  <a:p>
            <a:pPr eaLnBrk="1" hangingPunct="1"/>
            <a:r>
              <a:rPr lang="en-US" dirty="0" smtClean="0">
                <a:latin typeface="Arial" pitchFamily="34" charset="0"/>
              </a:rPr>
              <a:t>In step 3 each pixel will be replaced by the average of the absolute values of its neighbors in a window 15x15. this will generate 16 different images describing the texture energy</a:t>
            </a:r>
            <a:r>
              <a:rPr lang="en-US" baseline="0" dirty="0" smtClean="0">
                <a:latin typeface="Arial" pitchFamily="34" charset="0"/>
              </a:rPr>
              <a:t> of the image</a:t>
            </a:r>
          </a:p>
          <a:p>
            <a:pPr eaLnBrk="1" hangingPunct="1"/>
            <a:endParaRPr lang="en-US" baseline="0" dirty="0" smtClean="0">
              <a:latin typeface="Arial" pitchFamily="34" charset="0"/>
            </a:endParaRPr>
          </a:p>
          <a:p>
            <a:pPr eaLnBrk="1" hangingPunct="1"/>
            <a:r>
              <a:rPr lang="en-US" baseline="0" dirty="0" smtClean="0">
                <a:latin typeface="Arial" pitchFamily="34" charset="0"/>
              </a:rPr>
              <a:t>In step 4 : </a:t>
            </a:r>
            <a:r>
              <a:rPr lang="en-US" dirty="0" smtClean="0"/>
              <a:t>Once the sixteen energy maps are produced, certain symmetric pairs are combined to produce the nine </a:t>
            </a:r>
            <a:r>
              <a:rPr lang="en-US" dirty="0" err="1" smtClean="0"/>
              <a:t>nal</a:t>
            </a:r>
            <a:r>
              <a:rPr lang="en-US" dirty="0" smtClean="0"/>
              <a:t> maps, replacing each pair with its average. For example, E5L5 measures horizontal edge content, and L5E5 measures vertical edge content. The average of these two maps measures total edge content.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5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E6A812-F990-4A1F-A504-F56BC01CDC77}" type="slidenum">
              <a:rPr lang="en-US">
                <a:latin typeface="Arial" pitchFamily="34" charset="0"/>
              </a:rPr>
              <a:pPr/>
              <a:t>31</a:t>
            </a:fld>
            <a:endParaRPr lang="en-US">
              <a:latin typeface="Arial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46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BF0436-CDF1-4C78-B496-8AFBCDC218B6}" type="slidenum">
              <a:rPr lang="en-US">
                <a:latin typeface="Arial" pitchFamily="34" charset="0"/>
              </a:rPr>
              <a:pPr/>
              <a:t>32</a:t>
            </a:fld>
            <a:endParaRPr lang="en-US">
              <a:latin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Gabor filters are also texture filters </a:t>
            </a:r>
          </a:p>
        </p:txBody>
      </p:sp>
    </p:spTree>
    <p:extLst>
      <p:ext uri="{BB962C8B-B14F-4D97-AF65-F5344CB8AC3E}">
        <p14:creationId xmlns:p14="http://schemas.microsoft.com/office/powerpoint/2010/main" val="131353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– Texture can be described as fine, coarse, grained, smooth, </a:t>
            </a:r>
            <a:r>
              <a:rPr lang="en-US" sz="1200" smtClean="0"/>
              <a:t>etc.</a:t>
            </a:r>
          </a:p>
          <a:p>
            <a:r>
              <a:rPr lang="en-US" smtClean="0"/>
              <a:t>If texels are small and tonal differences between texels are large a fine texture results. – If texels are large and consist of several pixels, a coarse texture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1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https://courses.cs.washington.edu/courses/cse576/book/ch7.pdf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Edgeness per unit area measures the busyness, but not the orientation of the texture.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4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image on the left is busier than the image on the right. It has an edge in every one of its 25 pixels, so its </a:t>
            </a:r>
            <a:r>
              <a:rPr lang="en-US" dirty="0" err="1" smtClean="0"/>
              <a:t>edgeness</a:t>
            </a:r>
            <a:r>
              <a:rPr lang="en-US" dirty="0" smtClean="0"/>
              <a:t> per unit area is 1.0. The image on the right has 6 edges out of its 25 pixels, so its </a:t>
            </a:r>
            <a:r>
              <a:rPr lang="en-US" dirty="0" err="1" smtClean="0"/>
              <a:t>edgeness</a:t>
            </a:r>
            <a:r>
              <a:rPr lang="en-US" dirty="0" smtClean="0"/>
              <a:t> per unit area is only 0.24.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images or regions are compared by computing the L1 distance between their histograms as defined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738BF-FE4D-4E96-9B74-1250B1717DD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9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2124EB-33DC-43E3-9B1B-71E213E099F7}" type="slidenum">
              <a:rPr lang="en-US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065F35-41F7-4C8E-8D69-022C7E8533D1}" type="slidenum">
              <a:rPr lang="en-US">
                <a:latin typeface="Arial" pitchFamily="34" charset="0"/>
              </a:rPr>
              <a:pPr/>
              <a:t>18</a:t>
            </a:fld>
            <a:endParaRPr lang="en-US"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0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318166-A548-4EFE-993A-AE276979770A}" type="slidenum">
              <a:rPr lang="en-US">
                <a:latin typeface="Arial" pitchFamily="34" charset="0"/>
              </a:rPr>
              <a:pPr/>
              <a:t>21</a:t>
            </a:fld>
            <a:endParaRPr lang="en-US">
              <a:latin typeface="Arial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5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-144462" y="44451"/>
            <a:ext cx="9440862" cy="135421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rPr>
              <a:t>CMP362/CMPN446: Image Processing and Computer Vision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+mj-cs"/>
            </a:endParaRPr>
          </a:p>
        </p:txBody>
      </p:sp>
      <p:sp>
        <p:nvSpPr>
          <p:cNvPr id="11" name="subTitle 1"/>
          <p:cNvSpPr txBox="1">
            <a:spLocks/>
          </p:cNvSpPr>
          <p:nvPr/>
        </p:nvSpPr>
        <p:spPr bwMode="auto">
          <a:xfrm>
            <a:off x="61913" y="3756025"/>
            <a:ext cx="9072562" cy="2419124"/>
          </a:xfrm>
          <a:prstGeom prst="rect">
            <a:avLst/>
          </a:prstGeom>
        </p:spPr>
        <p:txBody>
          <a:bodyPr vert="horz" lIns="91440" tIns="45720" rIns="91440" bIns="45720" numCol="1" rtlCol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Lecture 08:Texture Analysis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Mayada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Hadhoud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Computer Engineering Department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Cairo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Fall 2018</a:t>
            </a:r>
          </a:p>
        </p:txBody>
      </p:sp>
      <p:pic>
        <p:nvPicPr>
          <p:cNvPr id="12" name="Placeholder 3" descr="1000000000000096000000D7AA43697D.png"/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4613" y="1668462"/>
            <a:ext cx="1428750" cy="20478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Problems with Structural Approach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81125"/>
            <a:ext cx="891540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Segmenting out </a:t>
            </a:r>
            <a:r>
              <a:rPr lang="en-US" dirty="0" err="1" smtClean="0">
                <a:latin typeface="Times New Roman" pitchFamily="18" charset="0"/>
              </a:rPr>
              <a:t>texels</a:t>
            </a:r>
            <a:r>
              <a:rPr lang="en-US" dirty="0" smtClean="0">
                <a:latin typeface="Times New Roman" pitchFamily="18" charset="0"/>
              </a:rPr>
              <a:t> is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difficult</a:t>
            </a:r>
            <a:r>
              <a:rPr lang="en-US" dirty="0" smtClean="0">
                <a:latin typeface="Times New Roman" pitchFamily="18" charset="0"/>
              </a:rPr>
              <a:t> or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impossible</a:t>
            </a:r>
            <a:r>
              <a:rPr lang="en-US" dirty="0" smtClean="0">
                <a:latin typeface="Times New Roman" pitchFamily="18" charset="0"/>
              </a:rPr>
              <a:t> in real images.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Numeric quantities or statistics that describe a texture can be computed from the gray tones (or colors) alone.</a:t>
            </a:r>
          </a:p>
          <a:p>
            <a:endParaRPr lang="en-US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This approach is less intuitive, but is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computationally efficient.</a:t>
            </a:r>
          </a:p>
          <a:p>
            <a:pPr>
              <a:buFontTx/>
              <a:buChar char="•"/>
            </a:pPr>
            <a:endParaRPr lang="en-US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It can be used for both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classification</a:t>
            </a:r>
            <a:r>
              <a:rPr lang="en-US" dirty="0" smtClean="0">
                <a:latin typeface="Times New Roman" pitchFamily="18" charset="0"/>
              </a:rPr>
              <a:t> and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segmentation</a:t>
            </a:r>
            <a:r>
              <a:rPr lang="en-US" dirty="0" smtClean="0">
                <a:latin typeface="Times New Roman" pitchFamily="18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Edge Density and Direction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04850" y="2514600"/>
            <a:ext cx="775335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Use an edge detector as the first step in texture analysis.</a:t>
            </a:r>
          </a:p>
          <a:p>
            <a:pPr>
              <a:buFontTx/>
              <a:buChar char="•"/>
            </a:pPr>
            <a:endParaRPr lang="en-US" sz="240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The number of edge pixels in a fixed-size region tells us</a:t>
            </a:r>
          </a:p>
          <a:p>
            <a:r>
              <a:rPr lang="en-US" sz="2400">
                <a:latin typeface="Times New Roman" pitchFamily="18" charset="0"/>
              </a:rPr>
              <a:t>   how busy that region is.</a:t>
            </a:r>
          </a:p>
          <a:p>
            <a:endParaRPr lang="en-US" sz="240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The directions of the edges also help characterize the texture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Edge Density and Direction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04850" y="2514600"/>
            <a:ext cx="7896777" cy="4154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</a:rPr>
              <a:t>Edgeness per unit area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</a:rPr>
              <a:t>: Given pixels P in a region</a:t>
            </a:r>
          </a:p>
          <a:p>
            <a:pPr>
              <a:buFontTx/>
              <a:buChar char="•"/>
            </a:pPr>
            <a:endParaRPr lang="en-US" sz="2400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2400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2400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2400" b="1" dirty="0" smtClean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</a:rPr>
              <a:t>Histogram of edge magnitude and directions in a region R</a:t>
            </a:r>
          </a:p>
          <a:p>
            <a:pPr>
              <a:buFontTx/>
              <a:buChar char="•"/>
            </a:pPr>
            <a:endParaRPr lang="en-US" sz="2400" b="1" dirty="0" smtClean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2400" b="1" dirty="0" smtClean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2400" b="1" dirty="0" smtClean="0">
              <a:solidFill>
                <a:srgbClr val="00206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2400" b="1" dirty="0" smtClean="0">
              <a:solidFill>
                <a:srgbClr val="002060"/>
              </a:solidFill>
              <a:latin typeface="Times New Roman" pitchFamily="18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Times New Roman" pitchFamily="18" charset="0"/>
              </a:rPr>
              <a:t> </a:t>
            </a:r>
            <a:endParaRPr lang="en-US" sz="2400" b="1" dirty="0">
              <a:solidFill>
                <a:srgbClr val="002060"/>
              </a:solidFill>
              <a:latin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0480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4780025"/>
            <a:ext cx="7115175" cy="16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Edge Density and Direction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324100"/>
            <a:ext cx="6781800" cy="283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Local Binary Pattern (LBP)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09800" y="5119687"/>
            <a:ext cx="1717675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100 101 103</a:t>
            </a:r>
          </a:p>
          <a:p>
            <a:r>
              <a:rPr lang="en-US" sz="2400">
                <a:latin typeface="Times New Roman" pitchFamily="18" charset="0"/>
              </a:rPr>
              <a:t> 40   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50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  80</a:t>
            </a:r>
          </a:p>
          <a:p>
            <a:r>
              <a:rPr lang="en-US" sz="2400">
                <a:latin typeface="Times New Roman" pitchFamily="18" charset="0"/>
              </a:rPr>
              <a:t> 50    60   90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3725" y="2265362"/>
            <a:ext cx="796290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For each pixel p, create an 8-bit number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3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4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5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6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7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 b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8</a:t>
            </a:r>
            <a:r>
              <a:rPr lang="en-US" sz="2400">
                <a:latin typeface="Times New Roman" pitchFamily="18" charset="0"/>
              </a:rPr>
              <a:t>,</a:t>
            </a:r>
          </a:p>
          <a:p>
            <a:r>
              <a:rPr lang="en-US" sz="2400">
                <a:latin typeface="Times New Roman" pitchFamily="18" charset="0"/>
              </a:rPr>
              <a:t>   where b</a:t>
            </a:r>
            <a:r>
              <a:rPr lang="en-US" sz="1600">
                <a:latin typeface="Times New Roman" pitchFamily="18" charset="0"/>
              </a:rPr>
              <a:t>i </a:t>
            </a:r>
            <a:r>
              <a:rPr lang="en-US" sz="2400">
                <a:latin typeface="Times New Roman" pitchFamily="18" charset="0"/>
              </a:rPr>
              <a:t>= 0 if neighbor i has value less than or equal to p’s</a:t>
            </a:r>
          </a:p>
          <a:p>
            <a:r>
              <a:rPr lang="en-US" sz="2400">
                <a:latin typeface="Times New Roman" pitchFamily="18" charset="0"/>
              </a:rPr>
              <a:t>   value and  1 otherwise.</a:t>
            </a:r>
          </a:p>
          <a:p>
            <a:endParaRPr lang="en-US" sz="240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Represent the texture in the image (or a region) by the</a:t>
            </a:r>
          </a:p>
          <a:p>
            <a:r>
              <a:rPr lang="en-US" sz="2400">
                <a:latin typeface="Times New Roman" pitchFamily="18" charset="0"/>
              </a:rPr>
              <a:t>   histogram of these numbers.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019800" y="5424487"/>
            <a:ext cx="19462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1 1 1 1 1 1 0 0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4800600" y="56530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2819400" y="5119687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352800" y="5119687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209800" y="5881687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209800" y="5500687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270125" y="4752975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  </a:t>
            </a:r>
            <a:r>
              <a:rPr lang="en-US">
                <a:latin typeface="Times New Roman" pitchFamily="18" charset="0"/>
              </a:rPr>
              <a:t>1       2        3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114800" y="5119687"/>
            <a:ext cx="29845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>
              <a:latin typeface="Times New Roman" pitchFamily="18" charset="0"/>
            </a:endParaRPr>
          </a:p>
          <a:p>
            <a:r>
              <a:rPr lang="en-US">
                <a:latin typeface="Times New Roman" pitchFamily="18" charset="0"/>
              </a:rPr>
              <a:t>4</a:t>
            </a:r>
          </a:p>
          <a:p>
            <a:endParaRPr lang="en-US">
              <a:latin typeface="Times New Roman" pitchFamily="18" charset="0"/>
            </a:endParaRPr>
          </a:p>
          <a:p>
            <a:r>
              <a:rPr lang="en-US">
                <a:latin typeface="Times New Roman" pitchFamily="18" charset="0"/>
              </a:rPr>
              <a:t>5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362200" y="6338887"/>
            <a:ext cx="927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 7        6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660525" y="5462587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t="5469" r="64999" b="37500"/>
          <a:stretch>
            <a:fillRect/>
          </a:stretch>
        </p:blipFill>
        <p:spPr bwMode="auto">
          <a:xfrm>
            <a:off x="4343400" y="914400"/>
            <a:ext cx="426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28600" y="1524000"/>
            <a:ext cx="4013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Fids (Flexible Image Database</a:t>
            </a:r>
          </a:p>
          <a:p>
            <a:r>
              <a:rPr lang="en-US" sz="2400">
                <a:latin typeface="Times New Roman" pitchFamily="18" charset="0"/>
              </a:rPr>
              <a:t>System) is retrieving images</a:t>
            </a:r>
          </a:p>
          <a:p>
            <a:r>
              <a:rPr lang="en-US" sz="2400">
                <a:latin typeface="Times New Roman" pitchFamily="18" charset="0"/>
              </a:rPr>
              <a:t>similar to the query image</a:t>
            </a:r>
          </a:p>
          <a:p>
            <a:r>
              <a:rPr lang="en-US" sz="2400">
                <a:latin typeface="Times New Roman" pitchFamily="18" charset="0"/>
              </a:rPr>
              <a:t>using LBP texture as the</a:t>
            </a:r>
          </a:p>
          <a:p>
            <a:r>
              <a:rPr lang="en-US" sz="2400">
                <a:latin typeface="Times New Roman" pitchFamily="18" charset="0"/>
              </a:rPr>
              <a:t>texture measure and comparing</a:t>
            </a:r>
          </a:p>
          <a:p>
            <a:r>
              <a:rPr lang="en-US" sz="2400">
                <a:latin typeface="Times New Roman" pitchFamily="18" charset="0"/>
              </a:rPr>
              <a:t>their LBP histograms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279525" y="119063"/>
            <a:ext cx="196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t="5469" r="48750" b="37500"/>
          <a:stretch>
            <a:fillRect/>
          </a:stretch>
        </p:blipFill>
        <p:spPr bwMode="auto">
          <a:xfrm>
            <a:off x="2438400" y="990600"/>
            <a:ext cx="6248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28600" y="1828800"/>
            <a:ext cx="204311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Low-level</a:t>
            </a:r>
          </a:p>
          <a:p>
            <a:r>
              <a:rPr lang="en-US" sz="2400">
                <a:latin typeface="Times New Roman" pitchFamily="18" charset="0"/>
              </a:rPr>
              <a:t>measures don’t</a:t>
            </a:r>
          </a:p>
          <a:p>
            <a:r>
              <a:rPr lang="en-US" sz="2400">
                <a:latin typeface="Times New Roman" pitchFamily="18" charset="0"/>
              </a:rPr>
              <a:t>always find</a:t>
            </a:r>
          </a:p>
          <a:p>
            <a:r>
              <a:rPr lang="en-US" sz="2400">
                <a:latin typeface="Times New Roman" pitchFamily="18" charset="0"/>
              </a:rPr>
              <a:t>semantically</a:t>
            </a:r>
          </a:p>
          <a:p>
            <a:r>
              <a:rPr lang="en-US" sz="2400">
                <a:latin typeface="Times New Roman" pitchFamily="18" charset="0"/>
              </a:rPr>
              <a:t>similar images.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04800" y="152400"/>
            <a:ext cx="196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GLCM (</a:t>
            </a:r>
            <a:r>
              <a:rPr lang="en-US" sz="2400" b="1" i="1" dirty="0" smtClean="0">
                <a:solidFill>
                  <a:srgbClr val="FF0000"/>
                </a:solidFill>
              </a:rPr>
              <a:t>Gray Level Co-occurrence Matrix</a:t>
            </a:r>
            <a:r>
              <a:rPr lang="en-US" b="1" dirty="0" smtClean="0">
                <a:solidFill>
                  <a:srgbClr val="FF0000"/>
                </a:solidFill>
              </a:rPr>
              <a:t>)Features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822325" y="2295525"/>
            <a:ext cx="612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A co-occurrence matrix is a 2D array C in which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050925" y="2981325"/>
            <a:ext cx="7564438" cy="265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Both the rows and columns represent a set of possible</a:t>
            </a:r>
          </a:p>
          <a:p>
            <a:r>
              <a:rPr lang="en-US" sz="2400">
                <a:latin typeface="Times New Roman" pitchFamily="18" charset="0"/>
              </a:rPr>
              <a:t>   image values.</a:t>
            </a:r>
          </a:p>
          <a:p>
            <a:endParaRPr lang="en-US" sz="240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 C  (i,j)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indicates how many times value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i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co-occurs with</a:t>
            </a:r>
          </a:p>
          <a:p>
            <a:r>
              <a:rPr lang="en-US" sz="2400">
                <a:latin typeface="Times New Roman" pitchFamily="18" charset="0"/>
              </a:rPr>
              <a:t>   value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j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latin typeface="Times New Roman" pitchFamily="18" charset="0"/>
              </a:rPr>
              <a:t>in a particular spatial relationship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d</a:t>
            </a: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.</a:t>
            </a:r>
          </a:p>
          <a:p>
            <a:endParaRPr lang="en-US" sz="240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The spatial relationship is specified by a vector</a:t>
            </a:r>
            <a:r>
              <a:rPr lang="en-US" sz="240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d = (dr,dc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)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447800" y="42354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  <a:latin typeface="Times New Roman" pitchFamily="18" charset="0"/>
              </a:rPr>
              <a:t>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What is Texture?</a:t>
            </a:r>
          </a:p>
          <a:p>
            <a:r>
              <a:rPr lang="en-US" sz="2800" b="1" dirty="0" smtClean="0"/>
              <a:t>Uses for Texture Analysis</a:t>
            </a:r>
          </a:p>
          <a:p>
            <a:r>
              <a:rPr lang="en-US" sz="2800" b="1" dirty="0" smtClean="0"/>
              <a:t>Texture Analysis Approaches</a:t>
            </a:r>
          </a:p>
          <a:p>
            <a:pPr lvl="1"/>
            <a:r>
              <a:rPr lang="en-US" sz="2400" b="1" dirty="0" smtClean="0"/>
              <a:t>Structural Approach</a:t>
            </a:r>
          </a:p>
          <a:p>
            <a:pPr lvl="1"/>
            <a:r>
              <a:rPr lang="en-US" sz="2400" b="1" dirty="0" smtClean="0"/>
              <a:t>Statistical Approach</a:t>
            </a:r>
          </a:p>
          <a:p>
            <a:r>
              <a:rPr lang="en-US" sz="2800" b="1" dirty="0" smtClean="0"/>
              <a:t>Statistical Texture Measures</a:t>
            </a:r>
          </a:p>
          <a:p>
            <a:pPr lvl="1"/>
            <a:r>
              <a:rPr lang="en-US" sz="2400" b="1" dirty="0" smtClean="0"/>
              <a:t>Edge Density and Directions</a:t>
            </a:r>
          </a:p>
          <a:p>
            <a:pPr lvl="1"/>
            <a:r>
              <a:rPr lang="en-US" sz="2400" b="1" dirty="0" smtClean="0"/>
              <a:t>LBP Measure</a:t>
            </a:r>
          </a:p>
          <a:p>
            <a:pPr lvl="1"/>
            <a:r>
              <a:rPr lang="en-US" sz="2400" b="1" dirty="0" smtClean="0"/>
              <a:t>GLCM</a:t>
            </a:r>
          </a:p>
          <a:p>
            <a:pPr lvl="1"/>
            <a:r>
              <a:rPr lang="en-US" sz="2400" b="1" dirty="0" smtClean="0"/>
              <a:t>Laws’ Texture Energy Features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Co-occurrence Matrix 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694" y="1600200"/>
            <a:ext cx="857370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85800" y="1752600"/>
            <a:ext cx="1260475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1  1  0  0</a:t>
            </a:r>
          </a:p>
          <a:p>
            <a:r>
              <a:rPr lang="en-US" sz="2400">
                <a:latin typeface="Times New Roman" pitchFamily="18" charset="0"/>
              </a:rPr>
              <a:t>1  1  0  0</a:t>
            </a:r>
          </a:p>
          <a:p>
            <a:r>
              <a:rPr lang="en-US" sz="2400">
                <a:latin typeface="Times New Roman" pitchFamily="18" charset="0"/>
              </a:rPr>
              <a:t>0  0  2  2</a:t>
            </a:r>
          </a:p>
          <a:p>
            <a:r>
              <a:rPr lang="en-US" sz="2400">
                <a:latin typeface="Times New Roman" pitchFamily="18" charset="0"/>
              </a:rPr>
              <a:t>0  0  2  2</a:t>
            </a:r>
          </a:p>
          <a:p>
            <a:r>
              <a:rPr lang="en-US" sz="2400">
                <a:latin typeface="Times New Roman" pitchFamily="18" charset="0"/>
              </a:rPr>
              <a:t>0  0  2  2</a:t>
            </a:r>
          </a:p>
          <a:p>
            <a:r>
              <a:rPr lang="en-US" sz="2400">
                <a:latin typeface="Times New Roman" pitchFamily="18" charset="0"/>
              </a:rPr>
              <a:t>0  0  2  2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124200" y="1752600"/>
            <a:ext cx="277813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 </a:t>
            </a:r>
          </a:p>
          <a:p>
            <a:endParaRPr lang="en-US" sz="2400">
              <a:latin typeface="Times New Roman" pitchFamily="18" charset="0"/>
            </a:endParaRPr>
          </a:p>
          <a:p>
            <a:endParaRPr lang="en-US" sz="2400">
              <a:latin typeface="Times New Roman" pitchFamily="18" charset="0"/>
            </a:endParaRPr>
          </a:p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j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819400" y="1752600"/>
            <a:ext cx="277813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3048000" y="2209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3124200" y="2895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3124200" y="2590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895600" y="1600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3581400" y="19050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2971800" y="11430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1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3641725" y="23241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3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651125" y="3698875"/>
            <a:ext cx="1254125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d = (3,1)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5486400" y="1828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4800600" y="1600200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0 1 2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4419600" y="21336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0</a:t>
            </a:r>
          </a:p>
          <a:p>
            <a:r>
              <a:rPr lang="en-US" sz="2400">
                <a:latin typeface="Times New Roman" pitchFamily="18" charset="0"/>
              </a:rPr>
              <a:t>1</a:t>
            </a:r>
          </a:p>
          <a:p>
            <a:r>
              <a:rPr lang="en-US" sz="2400">
                <a:latin typeface="Times New Roman" pitchFamily="18" charset="0"/>
              </a:rPr>
              <a:t>2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4876800" y="2133600"/>
            <a:ext cx="803275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1 0 3</a:t>
            </a:r>
          </a:p>
          <a:p>
            <a:r>
              <a:rPr lang="en-US" sz="2400">
                <a:latin typeface="Times New Roman" pitchFamily="18" charset="0"/>
              </a:rPr>
              <a:t>2 0 2</a:t>
            </a:r>
          </a:p>
          <a:p>
            <a:r>
              <a:rPr lang="en-US" sz="2400">
                <a:latin typeface="Times New Roman" pitchFamily="18" charset="0"/>
              </a:rPr>
              <a:t>0 0 1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5927725" y="24034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Times New Roman" pitchFamily="18" charset="0"/>
              </a:rPr>
              <a:t>d</a:t>
            </a:r>
          </a:p>
        </p:txBody>
      </p:sp>
      <p:sp>
        <p:nvSpPr>
          <p:cNvPr id="14354" name="Text Box 19"/>
          <p:cNvSpPr txBox="1">
            <a:spLocks noChangeArrowheads="1"/>
          </p:cNvSpPr>
          <p:nvPr/>
        </p:nvSpPr>
        <p:spPr bwMode="auto">
          <a:xfrm>
            <a:off x="669925" y="4308475"/>
            <a:ext cx="1350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gray-tone</a:t>
            </a:r>
          </a:p>
          <a:p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  image</a:t>
            </a:r>
          </a:p>
        </p:txBody>
      </p:sp>
      <p:sp>
        <p:nvSpPr>
          <p:cNvPr id="14355" name="Text Box 20"/>
          <p:cNvSpPr txBox="1">
            <a:spLocks noChangeArrowheads="1"/>
          </p:cNvSpPr>
          <p:nvPr/>
        </p:nvSpPr>
        <p:spPr bwMode="auto">
          <a:xfrm>
            <a:off x="4495800" y="3581400"/>
            <a:ext cx="1908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co-occurrence</a:t>
            </a:r>
          </a:p>
          <a:p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      matrix</a:t>
            </a:r>
          </a:p>
        </p:txBody>
      </p:sp>
      <p:sp>
        <p:nvSpPr>
          <p:cNvPr id="14356" name="Text Box 21"/>
          <p:cNvSpPr txBox="1">
            <a:spLocks noChangeArrowheads="1"/>
          </p:cNvSpPr>
          <p:nvPr/>
        </p:nvSpPr>
        <p:spPr bwMode="auto">
          <a:xfrm>
            <a:off x="533400" y="5105400"/>
            <a:ext cx="8478838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From </a:t>
            </a:r>
            <a:r>
              <a:rPr lang="en-US" sz="2400" dirty="0" err="1">
                <a:latin typeface="Times New Roman" pitchFamily="18" charset="0"/>
              </a:rPr>
              <a:t>C</a:t>
            </a:r>
            <a:r>
              <a:rPr lang="en-US" sz="2400" baseline="-25000" dirty="0" err="1">
                <a:latin typeface="Times New Roman" pitchFamily="18" charset="0"/>
              </a:rPr>
              <a:t>d</a:t>
            </a:r>
            <a:r>
              <a:rPr lang="en-US" sz="2400" dirty="0">
                <a:latin typeface="Times New Roman" pitchFamily="18" charset="0"/>
              </a:rPr>
              <a:t>  we can compute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aseline="-25000" dirty="0" err="1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, the normalized co-occurrence matrix</a:t>
            </a:r>
            <a:r>
              <a:rPr lang="en-US" sz="2400" dirty="0">
                <a:latin typeface="Times New Roman" pitchFamily="18" charset="0"/>
              </a:rPr>
              <a:t>,</a:t>
            </a:r>
          </a:p>
          <a:p>
            <a:r>
              <a:rPr lang="en-US" sz="2400" dirty="0">
                <a:latin typeface="Times New Roman" pitchFamily="18" charset="0"/>
              </a:rPr>
              <a:t>where each value is divided by the sum of all the values.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Co-occurrence Matrix Example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8692" y="6019800"/>
            <a:ext cx="277250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GLCM Features</a:t>
            </a:r>
          </a:p>
          <a:p>
            <a:pPr lvl="1"/>
            <a:r>
              <a:rPr lang="en-US" dirty="0" smtClean="0"/>
              <a:t>Co-occurrence matrices capture properties of a texture, but </a:t>
            </a:r>
            <a:r>
              <a:rPr lang="en-US" b="1" dirty="0" smtClean="0"/>
              <a:t>they are not directly useful </a:t>
            </a:r>
            <a:r>
              <a:rPr lang="en-US" dirty="0" smtClean="0"/>
              <a:t>for further analysis, such as comparing two textures</a:t>
            </a:r>
          </a:p>
          <a:p>
            <a:pPr lvl="1"/>
            <a:r>
              <a:rPr lang="en-US" dirty="0" smtClean="0"/>
              <a:t>numeric features are computed from the co-occurrence matrix that can be used to represent the texture more compactly.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Statistical Texture Measures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GLCM Features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 l="25000" t="45313" r="23125" b="25000"/>
          <a:stretch>
            <a:fillRect/>
          </a:stretch>
        </p:blipFill>
        <p:spPr bwMode="auto">
          <a:xfrm>
            <a:off x="533400" y="2205037"/>
            <a:ext cx="8001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618772"/>
              </p:ext>
            </p:extLst>
          </p:nvPr>
        </p:nvGraphicFramePr>
        <p:xfrm>
          <a:off x="914400" y="152400"/>
          <a:ext cx="7620000" cy="650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/>
                <a:gridCol w="2540000"/>
                <a:gridCol w="2540000"/>
              </a:tblGrid>
              <a:tr h="8339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&lt;- Measure -&gt; 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83396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Constant Image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Contrast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measure of intensity contrast between a pixel and its neighbor over the entire image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Random intensity image </a:t>
                      </a:r>
                      <a:endParaRPr lang="en-US" sz="2000" b="1" dirty="0"/>
                    </a:p>
                  </a:txBody>
                  <a:tcPr/>
                </a:tc>
              </a:tr>
              <a:tr h="83396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Random Image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Energy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measures the textural uniformity , detects disorders in textures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Constant Image</a:t>
                      </a:r>
                      <a:endParaRPr lang="en-US" sz="2000" b="1" dirty="0"/>
                    </a:p>
                  </a:txBody>
                  <a:tcPr/>
                </a:tc>
              </a:tr>
              <a:tr h="8339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All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b="1" dirty="0" smtClean="0"/>
                        <a:t>elements in the matrix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dirty="0" smtClean="0"/>
                        <a:t>are different.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Entropy</a:t>
                      </a:r>
                    </a:p>
                    <a:p>
                      <a:pPr algn="ctr"/>
                      <a:r>
                        <a:rPr lang="en-US" sz="1600" b="0" dirty="0" smtClean="0">
                          <a:solidFill>
                            <a:srgbClr val="FF0000"/>
                          </a:solidFill>
                        </a:rPr>
                        <a:t>measures the randomness of the elements of the co-occurrence matrix</a:t>
                      </a:r>
                      <a:endParaRPr lang="en-US" sz="16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Elements in the matrix are equal</a:t>
                      </a:r>
                    </a:p>
                    <a:p>
                      <a:pPr algn="ctr"/>
                      <a:r>
                        <a:rPr lang="en-US" sz="2000" b="1" dirty="0" smtClean="0"/>
                        <a:t>(</a:t>
                      </a:r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NO Peaks- Random</a:t>
                      </a:r>
                      <a:r>
                        <a:rPr lang="en-US" sz="2000" b="1" dirty="0" smtClean="0"/>
                        <a:t>)</a:t>
                      </a:r>
                      <a:r>
                        <a:rPr lang="en-US" sz="2000" dirty="0" smtClean="0"/>
                        <a:t> </a:t>
                      </a:r>
                      <a:endParaRPr lang="en-US" sz="2000" b="1" dirty="0"/>
                    </a:p>
                  </a:txBody>
                  <a:tcPr/>
                </a:tc>
              </a:tr>
              <a:tr h="83396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Distribution of the co-occurrence matrix is uniform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Homogeneity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measures the spatial closeness of the distribution of the co-occurrence matrix</a:t>
                      </a:r>
                      <a:endParaRPr lang="en-US" sz="16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The distribution is only on the diagonal of the matrix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821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6096000" cy="762000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/>
              <a:t>Windowing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305800" cy="4800600"/>
          </a:xfrm>
          <a:noFill/>
          <a:ln/>
        </p:spPr>
        <p:txBody>
          <a:bodyPr>
            <a:normAutofit/>
          </a:bodyPr>
          <a:lstStyle/>
          <a:p>
            <a:pPr algn="just">
              <a:buFont typeface="Monotype Sorts" pitchFamily="2" charset="2"/>
              <a:buNone/>
            </a:pPr>
            <a:r>
              <a:rPr kumimoji="0" lang="en-US" sz="2800" dirty="0"/>
              <a:t>	</a:t>
            </a:r>
            <a:r>
              <a:rPr kumimoji="0" lang="en-US" sz="2800" dirty="0" smtClean="0"/>
              <a:t>• </a:t>
            </a:r>
            <a:r>
              <a:rPr kumimoji="0" lang="en-US" sz="2800" dirty="0"/>
              <a:t>Algorithms for texture analysis are applied to an image in a series of windows of size w, each centered on a pixel (</a:t>
            </a:r>
            <a:r>
              <a:rPr kumimoji="0" lang="en-US" sz="2800" dirty="0" err="1"/>
              <a:t>i,j</a:t>
            </a:r>
            <a:r>
              <a:rPr kumimoji="0" lang="en-US" sz="2800" dirty="0"/>
              <a:t>).</a:t>
            </a:r>
          </a:p>
          <a:p>
            <a:pPr algn="just">
              <a:buFont typeface="Monotype Sorts" pitchFamily="2" charset="2"/>
              <a:buNone/>
            </a:pPr>
            <a:r>
              <a:rPr kumimoji="0" lang="en-US" sz="2800" dirty="0"/>
              <a:t>	</a:t>
            </a:r>
            <a:r>
              <a:rPr kumimoji="0" lang="en-US" sz="2800" dirty="0" smtClean="0"/>
              <a:t>• </a:t>
            </a:r>
            <a:r>
              <a:rPr kumimoji="0" lang="en-US" sz="2800" dirty="0"/>
              <a:t>The value of the resulting statistical measure are assigned to the position (</a:t>
            </a:r>
            <a:r>
              <a:rPr kumimoji="0" lang="en-US" sz="2800" dirty="0" err="1"/>
              <a:t>i,j</a:t>
            </a:r>
            <a:r>
              <a:rPr kumimoji="0" lang="en-US" sz="2800" dirty="0"/>
              <a:t>) in the new pixel.</a:t>
            </a:r>
          </a:p>
          <a:p>
            <a:pPr algn="just">
              <a:buFont typeface="Monotype Sorts" pitchFamily="2" charset="2"/>
              <a:buNone/>
            </a:pPr>
            <a:endParaRPr kumimoji="0" lang="en-US" sz="2800" dirty="0"/>
          </a:p>
          <a:p>
            <a:pPr algn="just">
              <a:buFont typeface="Monotype Sorts" pitchFamily="2" charset="2"/>
              <a:buNone/>
            </a:pPr>
            <a:endParaRPr kumimoji="0" lang="en-US" sz="2800" dirty="0"/>
          </a:p>
          <a:p>
            <a:pPr algn="just">
              <a:buFont typeface="Monotype Sorts" pitchFamily="2" charset="2"/>
              <a:buNone/>
            </a:pPr>
            <a:endParaRPr lang="en-US" sz="28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239000" cy="1066800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/>
              <a:t>How to choose d??</a:t>
            </a:r>
            <a:endParaRPr lang="en-US" b="1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8229600" cy="5410200"/>
          </a:xfrm>
          <a:noFill/>
          <a:ln/>
        </p:spPr>
        <p:txBody>
          <a:bodyPr>
            <a:noAutofit/>
          </a:bodyPr>
          <a:lstStyle/>
          <a:p>
            <a:pPr algn="just">
              <a:lnSpc>
                <a:spcPct val="130000"/>
              </a:lnSpc>
              <a:buClr>
                <a:schemeClr val="tx1"/>
              </a:buClr>
              <a:buSzTx/>
              <a:buFont typeface="Monotype Sorts" pitchFamily="2" charset="2"/>
              <a:buChar char="u"/>
            </a:pPr>
            <a:r>
              <a:rPr lang="en-US" sz="2400" dirty="0" smtClean="0"/>
              <a:t>One problem with deriving texture measures from co-occurrence matrices is how to choose the displacement vector d.</a:t>
            </a:r>
          </a:p>
          <a:p>
            <a:pPr algn="just">
              <a:lnSpc>
                <a:spcPct val="130000"/>
              </a:lnSpc>
              <a:buClr>
                <a:schemeClr val="tx1"/>
              </a:buClr>
              <a:buSzTx/>
              <a:buFont typeface="Monotype Sorts" pitchFamily="2" charset="2"/>
              <a:buChar char="u"/>
            </a:pPr>
            <a:r>
              <a:rPr lang="en-US" sz="2400" dirty="0" smtClean="0"/>
              <a:t>The choice of the displacement vector is an important parameter in the definition of the GLCM.</a:t>
            </a:r>
          </a:p>
          <a:p>
            <a:pPr algn="just">
              <a:lnSpc>
                <a:spcPct val="130000"/>
              </a:lnSpc>
              <a:buClr>
                <a:schemeClr val="tx1"/>
              </a:buClr>
              <a:buSzTx/>
              <a:buFont typeface="Monotype Sorts" pitchFamily="2" charset="2"/>
              <a:buChar char="u"/>
            </a:pPr>
            <a:r>
              <a:rPr lang="en-US" sz="2400" dirty="0" smtClean="0"/>
              <a:t>Occasionally the GLCM is computed from several values of d and the one which maximizes a statistical measure computed from P[</a:t>
            </a:r>
            <a:r>
              <a:rPr lang="en-US" sz="2400" dirty="0" err="1" smtClean="0"/>
              <a:t>i,j</a:t>
            </a:r>
            <a:r>
              <a:rPr lang="en-US" sz="2400" dirty="0" smtClean="0"/>
              <a:t>] is used.</a:t>
            </a:r>
          </a:p>
          <a:p>
            <a:pPr algn="just">
              <a:lnSpc>
                <a:spcPct val="130000"/>
              </a:lnSpc>
              <a:buClr>
                <a:schemeClr val="tx1"/>
              </a:buClr>
              <a:buSzTx/>
              <a:buFont typeface="Monotype Sorts" pitchFamily="2" charset="2"/>
              <a:buChar char="u"/>
            </a:pPr>
            <a:r>
              <a:rPr lang="en-US" sz="2400" dirty="0" smtClean="0"/>
              <a:t> </a:t>
            </a:r>
            <a:r>
              <a:rPr lang="en-US" sz="2400" dirty="0" err="1" smtClean="0"/>
              <a:t>Zucker</a:t>
            </a:r>
            <a:r>
              <a:rPr lang="en-US" sz="2400" dirty="0" smtClean="0"/>
              <a:t> and </a:t>
            </a:r>
            <a:r>
              <a:rPr lang="en-US" sz="2400" dirty="0" err="1" smtClean="0"/>
              <a:t>Terzopoulos</a:t>
            </a:r>
            <a:r>
              <a:rPr lang="en-US" sz="2400" dirty="0" smtClean="0"/>
              <a:t> used a χ2 measure to select the values of d that have the most structure; i.e. to maximize the value:</a:t>
            </a:r>
          </a:p>
          <a:p>
            <a:pPr algn="just">
              <a:buFont typeface="Monotype Sorts" pitchFamily="2" charset="2"/>
              <a:buNone/>
            </a:pPr>
            <a:endParaRPr lang="en-US" sz="2000" dirty="0"/>
          </a:p>
        </p:txBody>
      </p:sp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2689225" y="5868987"/>
          <a:ext cx="37655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4" imgW="1739880" imgH="457200" progId="Equation.3">
                  <p:embed/>
                </p:oleObj>
              </mc:Choice>
              <mc:Fallback>
                <p:oleObj name="Equation" r:id="rId4" imgW="173988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5868987"/>
                        <a:ext cx="3765550" cy="989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Laws’ Texture Energy Features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974725" y="1857375"/>
            <a:ext cx="738346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 Signal-processing-based algorithms use texture filters</a:t>
            </a:r>
          </a:p>
          <a:p>
            <a:r>
              <a:rPr lang="en-US" sz="2400" dirty="0">
                <a:latin typeface="Times New Roman" pitchFamily="18" charset="0"/>
              </a:rPr>
              <a:t>   applied to the image to create filtered images from which</a:t>
            </a:r>
          </a:p>
          <a:p>
            <a:r>
              <a:rPr lang="en-US" sz="2400" dirty="0">
                <a:latin typeface="Times New Roman" pitchFamily="18" charset="0"/>
              </a:rPr>
              <a:t>   texture features are computed.</a:t>
            </a:r>
          </a:p>
          <a:p>
            <a:endParaRPr lang="en-US" sz="2400" dirty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 The Laws Algorithm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371600" y="3797300"/>
            <a:ext cx="6500813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Filter</a:t>
            </a:r>
            <a:r>
              <a:rPr lang="en-US" sz="2400">
                <a:latin typeface="Times New Roman" pitchFamily="18" charset="0"/>
              </a:rPr>
              <a:t> the input image using texture filters.</a:t>
            </a: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Compute texture energy</a:t>
            </a:r>
            <a:r>
              <a:rPr lang="en-US" sz="2400">
                <a:latin typeface="Times New Roman" pitchFamily="18" charset="0"/>
              </a:rPr>
              <a:t> by summing the absolute</a:t>
            </a:r>
          </a:p>
          <a:p>
            <a:r>
              <a:rPr lang="en-US" sz="2400">
                <a:latin typeface="Times New Roman" pitchFamily="18" charset="0"/>
              </a:rPr>
              <a:t>   value of filtering results in local neighborhoods </a:t>
            </a:r>
          </a:p>
          <a:p>
            <a:r>
              <a:rPr lang="en-US" sz="2400">
                <a:latin typeface="Times New Roman" pitchFamily="18" charset="0"/>
              </a:rPr>
              <a:t>    around each pixel.</a:t>
            </a:r>
          </a:p>
          <a:p>
            <a:pPr>
              <a:buFontTx/>
              <a:buChar char="•"/>
            </a:pPr>
            <a:r>
              <a:rPr lang="en-US" sz="2400">
                <a:latin typeface="Times New Roman" pitchFamily="18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Combine features</a:t>
            </a:r>
            <a:r>
              <a:rPr lang="en-US" sz="2400">
                <a:latin typeface="Times New Roman" pitchFamily="18" charset="0"/>
              </a:rPr>
              <a:t> to achieve rotational invariance.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Law’s texture masks (1)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smtClean="0"/>
          </a:p>
          <a:p>
            <a:pPr eaLnBrk="1" hangingPunct="1">
              <a:buFontTx/>
              <a:buNone/>
            </a:pPr>
            <a:endParaRPr lang="en-US" sz="2400" smtClean="0"/>
          </a:p>
        </p:txBody>
      </p:sp>
      <p:pic>
        <p:nvPicPr>
          <p:cNvPr id="19460" name="Picture 4" descr="lawsRow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133600"/>
            <a:ext cx="7543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Law’s texture masks (2)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400" smtClean="0"/>
              <a:t>Creation of 2D Masks</a:t>
            </a:r>
          </a:p>
        </p:txBody>
      </p:sp>
      <p:pic>
        <p:nvPicPr>
          <p:cNvPr id="20484" name="Picture 4" descr="lawsMultip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743200"/>
            <a:ext cx="8169275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746125" y="4667250"/>
            <a:ext cx="63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Times New Roman" pitchFamily="18" charset="0"/>
              </a:rPr>
              <a:t>E5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3413125" y="5276850"/>
            <a:ext cx="63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Times New Roman" pitchFamily="18" charset="0"/>
              </a:rPr>
              <a:t>L5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6324600" y="5867400"/>
            <a:ext cx="10858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latin typeface="Times New Roman" pitchFamily="18" charset="0"/>
              </a:rPr>
              <a:t>E5L5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Texture?</a:t>
            </a:r>
            <a:endParaRPr lang="en-US" b="1" dirty="0"/>
          </a:p>
        </p:txBody>
      </p:sp>
      <p:sp>
        <p:nvSpPr>
          <p:cNvPr id="3" name="Rectangle 2051"/>
          <p:cNvSpPr txBox="1">
            <a:spLocks noChangeArrowheads="1"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Font typeface="Monotype Sorts" charset="2"/>
              <a:buChar char="n"/>
            </a:pPr>
            <a:r>
              <a:rPr lang="en-US" sz="2800" dirty="0" smtClean="0"/>
              <a:t> </a:t>
            </a:r>
            <a:r>
              <a:rPr lang="en-AU" sz="2800" dirty="0" smtClean="0"/>
              <a:t>a feature used to partition images into regions of interest and to classify those regions</a:t>
            </a:r>
          </a:p>
          <a:p>
            <a:pPr>
              <a:buFont typeface="Monotype Sorts" charset="2"/>
              <a:buChar char="n"/>
            </a:pPr>
            <a:endParaRPr lang="en-AU" sz="2800" dirty="0" smtClean="0"/>
          </a:p>
          <a:p>
            <a:pPr>
              <a:buFont typeface="Monotype Sorts" charset="2"/>
              <a:buChar char="n"/>
            </a:pPr>
            <a:r>
              <a:rPr lang="en-US" sz="2800" dirty="0" smtClean="0"/>
              <a:t>Texture is </a:t>
            </a:r>
            <a:r>
              <a:rPr lang="en-US" sz="2800" b="1" dirty="0" smtClean="0">
                <a:solidFill>
                  <a:srgbClr val="FF0000"/>
                </a:solidFill>
              </a:rPr>
              <a:t>a repeating pattern </a:t>
            </a:r>
            <a:r>
              <a:rPr lang="en-US" sz="2800" dirty="0" smtClean="0"/>
              <a:t>of local variations in image intensity</a:t>
            </a:r>
            <a:endParaRPr lang="en-AU" sz="2800" dirty="0" smtClean="0"/>
          </a:p>
          <a:p>
            <a:pPr algn="just"/>
            <a:endParaRPr lang="en-AU" sz="2800" dirty="0" smtClean="0"/>
          </a:p>
          <a:p>
            <a:pPr algn="just">
              <a:buFont typeface="Monotype Sorts" charset="2"/>
              <a:buChar char="n"/>
            </a:pPr>
            <a:r>
              <a:rPr lang="en-AU" sz="2800" dirty="0" smtClean="0"/>
              <a:t>Image Texture gives us information about the spatial arrangement of </a:t>
            </a:r>
            <a:r>
              <a:rPr lang="en-AU" sz="2800" dirty="0" err="1" smtClean="0"/>
              <a:t>color</a:t>
            </a:r>
            <a:r>
              <a:rPr lang="en-AU" sz="2800" dirty="0" smtClean="0"/>
              <a:t> or intensities in an image or selected region of an image  </a:t>
            </a:r>
          </a:p>
          <a:p>
            <a:pPr algn="just"/>
            <a:endParaRPr lang="en-AU" sz="2800" dirty="0" smtClean="0"/>
          </a:p>
          <a:p>
            <a:pPr algn="just">
              <a:buFont typeface="Monotype Sorts" charset="2"/>
              <a:buChar char="n"/>
            </a:pPr>
            <a:r>
              <a:rPr lang="en-AU" sz="2800" b="1" dirty="0" smtClean="0">
                <a:solidFill>
                  <a:srgbClr val="FF0000"/>
                </a:solidFill>
              </a:rPr>
              <a:t>cannot be defined for a point</a:t>
            </a:r>
          </a:p>
          <a:p>
            <a:pPr algn="just"/>
            <a:endParaRPr lang="en-US" sz="28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9D feature vector for pixel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Subtract mean neighborhood intensity from (center) pixel to remove effects of illumination</a:t>
            </a:r>
          </a:p>
          <a:p>
            <a:pPr eaLnBrk="1" hangingPunct="1"/>
            <a:r>
              <a:rPr lang="en-US" sz="2400" dirty="0" smtClean="0"/>
              <a:t>Apply 16  5x5 masks to get 16 filtered images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 , </a:t>
            </a:r>
            <a:r>
              <a:rPr lang="en-US" sz="1600" dirty="0" smtClean="0"/>
              <a:t>k=1 to 16</a:t>
            </a:r>
          </a:p>
          <a:p>
            <a:pPr eaLnBrk="1" hangingPunct="1"/>
            <a:r>
              <a:rPr lang="en-US" sz="2400" dirty="0" smtClean="0"/>
              <a:t>Produce 16 texture energy maps using 15x15 windows</a:t>
            </a:r>
          </a:p>
          <a:p>
            <a:pPr eaLnBrk="1" hangingPunct="1">
              <a:buFontTx/>
              <a:buNone/>
            </a:pPr>
            <a:r>
              <a:rPr lang="en-US" sz="2400" dirty="0" smtClean="0"/>
              <a:t>          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[</a:t>
            </a:r>
            <a:r>
              <a:rPr lang="en-US" sz="2400" dirty="0" err="1" smtClean="0"/>
              <a:t>r,c</a:t>
            </a:r>
            <a:r>
              <a:rPr lang="en-US" sz="2400" dirty="0" smtClean="0"/>
              <a:t>] = </a:t>
            </a:r>
            <a:r>
              <a:rPr lang="en-US" sz="2400" dirty="0" smtClean="0">
                <a:cs typeface="Arial" pitchFamily="34" charset="0"/>
              </a:rPr>
              <a:t>∑ |</a:t>
            </a:r>
            <a:r>
              <a:rPr lang="en-US" sz="2400" dirty="0" err="1" smtClean="0">
                <a:cs typeface="Arial" pitchFamily="34" charset="0"/>
              </a:rPr>
              <a:t>F</a:t>
            </a:r>
            <a:r>
              <a:rPr lang="en-US" sz="2400" baseline="-25000" dirty="0" err="1" smtClean="0">
                <a:cs typeface="Arial" pitchFamily="34" charset="0"/>
              </a:rPr>
              <a:t>k</a:t>
            </a:r>
            <a:r>
              <a:rPr lang="en-US" sz="2400" dirty="0" smtClean="0">
                <a:cs typeface="Arial" pitchFamily="34" charset="0"/>
              </a:rPr>
              <a:t>[</a:t>
            </a:r>
            <a:r>
              <a:rPr lang="en-US" sz="2400" dirty="0" err="1" smtClean="0">
                <a:cs typeface="Arial" pitchFamily="34" charset="0"/>
              </a:rPr>
              <a:t>i,j</a:t>
            </a:r>
            <a:r>
              <a:rPr lang="en-US" sz="2400" dirty="0" smtClean="0">
                <a:cs typeface="Arial" pitchFamily="34" charset="0"/>
              </a:rPr>
              <a:t>]|</a:t>
            </a:r>
          </a:p>
          <a:p>
            <a:pPr eaLnBrk="1" hangingPunct="1"/>
            <a:r>
              <a:rPr lang="en-US" sz="2400" dirty="0" smtClean="0"/>
              <a:t>Replace each distinct pair with its average map</a:t>
            </a:r>
          </a:p>
          <a:p>
            <a:pPr lvl="1"/>
            <a:r>
              <a:rPr lang="en-US" sz="2400" dirty="0" smtClean="0"/>
              <a:t>9 features (9 filtered images) defined as follows:</a:t>
            </a:r>
          </a:p>
        </p:txBody>
      </p:sp>
      <p:pic>
        <p:nvPicPr>
          <p:cNvPr id="21508" name="Picture 4" descr="nineFromSixteen"/>
          <p:cNvPicPr>
            <a:picLocks noChangeAspect="1" noChangeArrowheads="1"/>
          </p:cNvPicPr>
          <p:nvPr/>
        </p:nvPicPr>
        <p:blipFill>
          <a:blip r:embed="rId3"/>
          <a:srcRect t="5394" b="16405"/>
          <a:stretch>
            <a:fillRect/>
          </a:stretch>
        </p:blipFill>
        <p:spPr bwMode="auto">
          <a:xfrm>
            <a:off x="4114800" y="4800600"/>
            <a:ext cx="4419600" cy="18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Laws Filters</a:t>
            </a:r>
          </a:p>
        </p:txBody>
      </p:sp>
      <p:pic>
        <p:nvPicPr>
          <p:cNvPr id="22531" name="Picture 3" descr="laws_filters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95400" y="1676400"/>
            <a:ext cx="6858000" cy="42672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Laws Process</a:t>
            </a:r>
          </a:p>
        </p:txBody>
      </p:sp>
      <p:pic>
        <p:nvPicPr>
          <p:cNvPr id="23555" name="Picture 3" descr="laws_process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237666"/>
            <a:ext cx="8229600" cy="5544134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Texture?</a:t>
            </a:r>
            <a:endParaRPr lang="en-US" b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09600" y="1447800"/>
            <a:ext cx="8001000" cy="4876800"/>
          </a:xfrm>
          <a:prstGeom prst="rect">
            <a:avLst/>
          </a:prstGeom>
          <a:noFill/>
          <a:ln/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Gothic"/>
                <a:ea typeface="+mn-ea"/>
                <a:cs typeface="+mn-cs"/>
              </a:rPr>
              <a:t> </a:t>
            </a:r>
            <a:r>
              <a:rPr kumimoji="0" lang="en-A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example, an image has a 50% black and 50% white distribution of pixels.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Three different images with the same intensity distribution, but with different textures.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819400"/>
            <a:ext cx="637329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6096000" cy="762000"/>
          </a:xfrm>
          <a:noFill/>
          <a:ln/>
        </p:spPr>
        <p:txBody>
          <a:bodyPr>
            <a:normAutofit/>
          </a:bodyPr>
          <a:lstStyle/>
          <a:p>
            <a:r>
              <a:rPr lang="en-AU" b="1" dirty="0" smtClean="0"/>
              <a:t>Texture</a:t>
            </a:r>
            <a:endParaRPr lang="en-US" b="1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01000" cy="5257800"/>
          </a:xfrm>
          <a:noFill/>
          <a:ln/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Font typeface="Monotype Sorts" charset="2"/>
              <a:buNone/>
            </a:pPr>
            <a:r>
              <a:rPr kumimoji="0" lang="en-AU" sz="2800" dirty="0">
                <a:latin typeface="NewsGothic"/>
              </a:rPr>
              <a:t> 	</a:t>
            </a:r>
            <a:r>
              <a:rPr lang="en-US" dirty="0"/>
              <a:t>Texture consists of texture primitives or texture elements, sometimes called </a:t>
            </a:r>
            <a:r>
              <a:rPr lang="en-US" b="1" i="1" dirty="0" err="1">
                <a:solidFill>
                  <a:srgbClr val="FF0000"/>
                </a:solidFill>
              </a:rPr>
              <a:t>texels</a:t>
            </a:r>
            <a:r>
              <a:rPr lang="en-US" dirty="0" smtClean="0"/>
              <a:t>.</a:t>
            </a:r>
            <a:endParaRPr lang="en-US" sz="2800" dirty="0"/>
          </a:p>
          <a:p>
            <a:pPr algn="just">
              <a:lnSpc>
                <a:spcPct val="90000"/>
              </a:lnSpc>
              <a:buFont typeface="Monotype Sorts" charset="2"/>
              <a:buNone/>
            </a:pPr>
            <a:r>
              <a:rPr lang="en-US" sz="2800" dirty="0" smtClean="0"/>
              <a:t>  </a:t>
            </a:r>
          </a:p>
          <a:p>
            <a:pPr algn="just">
              <a:lnSpc>
                <a:spcPct val="90000"/>
              </a:lnSpc>
              <a:buFont typeface="Monotype Sorts" charset="2"/>
              <a:buNone/>
            </a:pPr>
            <a:r>
              <a:rPr lang="en-US" sz="2800" dirty="0" smtClean="0"/>
              <a:t>  – Texture features are found in </a:t>
            </a:r>
            <a:r>
              <a:rPr lang="en-US" sz="2800" b="1" dirty="0" smtClean="0">
                <a:solidFill>
                  <a:srgbClr val="FF0000"/>
                </a:solidFill>
              </a:rPr>
              <a:t>the tone </a:t>
            </a:r>
            <a:r>
              <a:rPr lang="en-US" sz="2800" dirty="0" smtClean="0"/>
              <a:t>and </a:t>
            </a:r>
            <a:r>
              <a:rPr lang="en-US" sz="2800" b="1" dirty="0" smtClean="0">
                <a:solidFill>
                  <a:srgbClr val="FF0000"/>
                </a:solidFill>
              </a:rPr>
              <a:t>structure of a texture</a:t>
            </a:r>
            <a:r>
              <a:rPr lang="en-US" sz="2800" dirty="0" smtClean="0"/>
              <a:t>.</a:t>
            </a:r>
          </a:p>
          <a:p>
            <a:pPr algn="just">
              <a:lnSpc>
                <a:spcPct val="90000"/>
              </a:lnSpc>
              <a:buFont typeface="Monotype Sorts" charset="2"/>
              <a:buNone/>
            </a:pPr>
            <a:r>
              <a:rPr lang="en-US" sz="2800" dirty="0" smtClean="0"/>
              <a:t> 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rgbClr val="FF0000"/>
                </a:solidFill>
              </a:rPr>
              <a:t>Tone</a:t>
            </a:r>
            <a:r>
              <a:rPr lang="en-US" sz="2800" dirty="0"/>
              <a:t> is based on </a:t>
            </a:r>
            <a:r>
              <a:rPr lang="en-US" sz="2800" dirty="0" smtClean="0"/>
              <a:t>pixel intensity properties in the</a:t>
            </a:r>
            <a:r>
              <a:rPr lang="en-US" sz="2800" b="1" i="1" dirty="0" smtClean="0"/>
              <a:t> </a:t>
            </a:r>
            <a:r>
              <a:rPr lang="en-US" sz="2800" i="1" dirty="0" err="1" smtClean="0"/>
              <a:t>texel</a:t>
            </a:r>
            <a:r>
              <a:rPr lang="en-US" sz="2800" dirty="0" smtClean="0"/>
              <a:t>, while </a:t>
            </a:r>
            <a:r>
              <a:rPr lang="en-US" sz="2800" b="1" dirty="0" smtClean="0">
                <a:solidFill>
                  <a:srgbClr val="FF0000"/>
                </a:solidFill>
              </a:rPr>
              <a:t>structure</a:t>
            </a:r>
            <a:r>
              <a:rPr lang="en-US" sz="2800" dirty="0" smtClean="0"/>
              <a:t> represents the </a:t>
            </a:r>
            <a:r>
              <a:rPr lang="en-US" sz="2800" dirty="0"/>
              <a:t>spatial relationship between </a:t>
            </a:r>
            <a:r>
              <a:rPr lang="en-US" sz="2800" i="1" dirty="0" err="1"/>
              <a:t>texels</a:t>
            </a:r>
            <a:r>
              <a:rPr lang="en-US" sz="2800" dirty="0" smtClean="0"/>
              <a:t>.</a:t>
            </a:r>
            <a:endParaRPr lang="en-US" sz="2800" dirty="0"/>
          </a:p>
          <a:p>
            <a:pPr algn="just">
              <a:lnSpc>
                <a:spcPct val="90000"/>
              </a:lnSpc>
              <a:buFont typeface="Monotype Sorts" charset="2"/>
              <a:buNone/>
            </a:pPr>
            <a:r>
              <a:rPr lang="en-US" sz="2800" dirty="0"/>
              <a:t>  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Uses for Texture Analysis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Segment an image into regions with the same texture.</a:t>
            </a:r>
          </a:p>
          <a:p>
            <a:r>
              <a:rPr lang="en-US" sz="2400" dirty="0" smtClean="0"/>
              <a:t>Recognize or classify objects based on their texture . </a:t>
            </a:r>
          </a:p>
          <a:p>
            <a:r>
              <a:rPr lang="en-US" sz="2400" dirty="0" smtClean="0"/>
              <a:t>Find edges in an image, i.e. where the texture changes . </a:t>
            </a:r>
          </a:p>
          <a:p>
            <a:r>
              <a:rPr lang="en-US" sz="2400" dirty="0" smtClean="0"/>
              <a:t>”shape from texture”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3657600"/>
            <a:ext cx="7913077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Texture Analysis Approaches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Structural Approach</a:t>
            </a:r>
          </a:p>
          <a:p>
            <a:pPr lvl="1"/>
            <a:r>
              <a:rPr lang="en-US" dirty="0" smtClean="0"/>
              <a:t>texture is a set of primitive </a:t>
            </a:r>
            <a:r>
              <a:rPr lang="en-US" dirty="0" err="1" smtClean="0"/>
              <a:t>texels</a:t>
            </a:r>
            <a:r>
              <a:rPr lang="en-US" dirty="0" smtClean="0"/>
              <a:t> in some regular or repeated relationship.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Statistical Approach</a:t>
            </a:r>
          </a:p>
          <a:p>
            <a:pPr lvl="1" algn="just"/>
            <a:r>
              <a:rPr lang="en-US" dirty="0" smtClean="0"/>
              <a:t>texture is a quantitative measure of the arrangement of intensities in a region. </a:t>
            </a:r>
          </a:p>
          <a:p>
            <a:pPr lvl="1" algn="just"/>
            <a:r>
              <a:rPr lang="en-US" dirty="0" smtClean="0"/>
              <a:t>This set of measurements is called a feature vector.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Structural 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texture is a set of texture elements or </a:t>
            </a:r>
            <a:r>
              <a:rPr lang="en-US" dirty="0" err="1" smtClean="0"/>
              <a:t>texels</a:t>
            </a:r>
            <a:r>
              <a:rPr lang="en-US" dirty="0" smtClean="0"/>
              <a:t> occurring in some regular or repeated pattern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733487"/>
            <a:ext cx="8001000" cy="359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Structural Approach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16831</TotalTime>
  <Words>1697</Words>
  <Application>Microsoft Office PowerPoint</Application>
  <PresentationFormat>On-screen Show (4:3)</PresentationFormat>
  <Paragraphs>269</Paragraphs>
  <Slides>32</Slides>
  <Notes>18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新細明體</vt:lpstr>
      <vt:lpstr>Arial</vt:lpstr>
      <vt:lpstr>Calibri</vt:lpstr>
      <vt:lpstr>Monotype Sorts</vt:lpstr>
      <vt:lpstr>NewsGothic</vt:lpstr>
      <vt:lpstr>Times New Roman</vt:lpstr>
      <vt:lpstr>Office Theme</vt:lpstr>
      <vt:lpstr>Equation</vt:lpstr>
      <vt:lpstr>PowerPoint Presentation</vt:lpstr>
      <vt:lpstr>Agenda</vt:lpstr>
      <vt:lpstr>What is Texture?</vt:lpstr>
      <vt:lpstr>What is Texture?</vt:lpstr>
      <vt:lpstr>Texture</vt:lpstr>
      <vt:lpstr>Uses for Texture Analysis</vt:lpstr>
      <vt:lpstr>Texture Analysis Approaches</vt:lpstr>
      <vt:lpstr>Structural Approach</vt:lpstr>
      <vt:lpstr>Structural Approach</vt:lpstr>
      <vt:lpstr>Problems with Structural Approach</vt:lpstr>
      <vt:lpstr>Statistical Approach</vt:lpstr>
      <vt:lpstr>Statistical Texture Measures</vt:lpstr>
      <vt:lpstr>Statistical Texture Measures</vt:lpstr>
      <vt:lpstr>Statistical Texture Measures</vt:lpstr>
      <vt:lpstr>PowerPoint Presentation</vt:lpstr>
      <vt:lpstr>Statistical Texture Measures</vt:lpstr>
      <vt:lpstr>PowerPoint Presentation</vt:lpstr>
      <vt:lpstr>PowerPoint Presentation</vt:lpstr>
      <vt:lpstr>Statistical Texture Measures</vt:lpstr>
      <vt:lpstr>Co-occurrence Matrix Example</vt:lpstr>
      <vt:lpstr>PowerPoint Presentation</vt:lpstr>
      <vt:lpstr>Statistical Texture Measures</vt:lpstr>
      <vt:lpstr>Statistical Texture Measures</vt:lpstr>
      <vt:lpstr>PowerPoint Presentation</vt:lpstr>
      <vt:lpstr>Windowing</vt:lpstr>
      <vt:lpstr>How to choose d??</vt:lpstr>
      <vt:lpstr>Laws’ Texture Energy Features</vt:lpstr>
      <vt:lpstr>Law’s texture masks (1)</vt:lpstr>
      <vt:lpstr>Law’s texture masks (2)</vt:lpstr>
      <vt:lpstr>9D feature vector for pixel </vt:lpstr>
      <vt:lpstr>Laws Filters</vt:lpstr>
      <vt:lpstr>Laws Process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CMP306: Advanced Programming Techniques</dc:title>
  <dc:creator>Tamer</dc:creator>
  <cp:lastModifiedBy>Tamer</cp:lastModifiedBy>
  <cp:revision>746</cp:revision>
  <dcterms:created xsi:type="dcterms:W3CDTF">2006-08-16T00:00:00Z</dcterms:created>
  <dcterms:modified xsi:type="dcterms:W3CDTF">2018-12-01T05:54:39Z</dcterms:modified>
</cp:coreProperties>
</file>